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7" r:id="rId10"/>
    <p:sldId id="268" r:id="rId11"/>
    <p:sldId id="263" r:id="rId12"/>
    <p:sldId id="264" r:id="rId13"/>
    <p:sldId id="265" r:id="rId14"/>
    <p:sldId id="270" r:id="rId15"/>
    <p:sldId id="266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11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55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3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00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9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9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25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99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2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69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44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CACC-D55C-4132-8537-F6296D52B98A}" type="datetimeFigureOut">
              <a:rPr lang="it-IT" smtClean="0"/>
              <a:t>01/03/2019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3E71-E0A5-4A2C-8B02-340474696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lDgXBC4hqhPPGEIh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851"/>
            <a:ext cx="12192000" cy="53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Novità e comunicazioni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Blog</a:t>
            </a:r>
          </a:p>
          <a:p>
            <a:r>
              <a:rPr lang="it-IT" dirty="0" smtClean="0"/>
              <a:t>Realizzazione, in via sperimentale, di un blog per ACNP</a:t>
            </a:r>
          </a:p>
          <a:p>
            <a:r>
              <a:rPr lang="it-IT" dirty="0" smtClean="0"/>
              <a:t>Decisione su argomenti da trattare</a:t>
            </a:r>
          </a:p>
          <a:p>
            <a:r>
              <a:rPr lang="it-IT" dirty="0" smtClean="0"/>
              <a:t>Colleghi che si occuperanno della gestione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085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6000" dirty="0" smtClean="0"/>
          </a:p>
          <a:p>
            <a:pPr marL="0" indent="0">
              <a:buNone/>
            </a:pPr>
            <a:r>
              <a:rPr lang="it-IT" sz="6000" dirty="0" smtClean="0"/>
              <a:t>Ringraziamenti…</a:t>
            </a:r>
          </a:p>
          <a:p>
            <a:pPr marL="0" indent="0">
              <a:buNone/>
            </a:pPr>
            <a:endParaRPr lang="it-IT" sz="6000" dirty="0"/>
          </a:p>
          <a:p>
            <a:pPr marL="0" indent="0">
              <a:buNone/>
            </a:pPr>
            <a:endParaRPr lang="it-IT" sz="1400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4409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851"/>
            <a:ext cx="12192000" cy="53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L’importazione batch dei dati: due nuove opportunità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I periodici elettronici in ACNP: presenza non ancora completa</a:t>
            </a:r>
          </a:p>
          <a:p>
            <a:r>
              <a:rPr lang="it-IT" dirty="0" smtClean="0"/>
              <a:t>Caricamento batch come facilitazione per le biblioteche</a:t>
            </a:r>
          </a:p>
          <a:p>
            <a:r>
              <a:rPr lang="it-IT" dirty="0" smtClean="0"/>
              <a:t>Gestione centralizzata, diversi pacchetti, tanti titoli</a:t>
            </a:r>
          </a:p>
          <a:p>
            <a:r>
              <a:rPr lang="it-IT" dirty="0" smtClean="0"/>
              <a:t>Due nuove modalità molto diverse tra loro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176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La nuova gestione delle condizioni di accesso ai periodici elettronici</a:t>
            </a:r>
          </a:p>
          <a:p>
            <a:pPr marL="0" indent="0">
              <a:buNone/>
            </a:pPr>
            <a:r>
              <a:rPr lang="it-IT" dirty="0" smtClean="0"/>
              <a:t>Premessa:</a:t>
            </a:r>
          </a:p>
          <a:p>
            <a:r>
              <a:rPr lang="it-IT" dirty="0" smtClean="0"/>
              <a:t>pur in presenza di chiare indicazioni </a:t>
            </a:r>
            <a:r>
              <a:rPr lang="it-IT" dirty="0"/>
              <a:t>su come compilare il campo </a:t>
            </a:r>
            <a:r>
              <a:rPr lang="it-IT" dirty="0" smtClean="0"/>
              <a:t> fornitore/editore  (forma e sequenza), comportamenti difformi e </a:t>
            </a:r>
            <a:r>
              <a:rPr lang="it-IT" dirty="0"/>
              <a:t>grande varietà di </a:t>
            </a:r>
            <a:r>
              <a:rPr lang="it-IT" dirty="0" smtClean="0"/>
              <a:t>descrizioni</a:t>
            </a:r>
          </a:p>
          <a:p>
            <a:r>
              <a:rPr lang="it-IT" dirty="0" smtClean="0"/>
              <a:t>associazione della denominazioni-</a:t>
            </a:r>
            <a:r>
              <a:rPr lang="it-IT" dirty="0" err="1" smtClean="0"/>
              <a:t>url</a:t>
            </a:r>
            <a:r>
              <a:rPr lang="it-IT" dirty="0" smtClean="0"/>
              <a:t>  spesso non corretta </a:t>
            </a:r>
          </a:p>
          <a:p>
            <a:r>
              <a:rPr lang="it-IT" dirty="0" smtClean="0"/>
              <a:t>Informazioni incoerenti in </a:t>
            </a:r>
            <a:r>
              <a:rPr lang="it-IT" dirty="0" err="1" smtClean="0"/>
              <a:t>opac</a:t>
            </a:r>
            <a:r>
              <a:rPr lang="it-IT" dirty="0" smtClean="0"/>
              <a:t> e rischio di indicazioni fuorvianti per l’utente finale  </a:t>
            </a:r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3496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La nuova gestione delle condizioni di accesso ai periodici elettronici</a:t>
            </a:r>
          </a:p>
          <a:p>
            <a:pPr marL="0" indent="0">
              <a:buNone/>
            </a:pPr>
            <a:r>
              <a:rPr lang="it-IT" dirty="0" smtClean="0"/>
              <a:t>Obiettivi:</a:t>
            </a:r>
          </a:p>
          <a:p>
            <a:r>
              <a:rPr lang="it-IT" dirty="0"/>
              <a:t>normalizzare </a:t>
            </a:r>
            <a:r>
              <a:rPr lang="it-IT" dirty="0" smtClean="0"/>
              <a:t>le </a:t>
            </a:r>
            <a:r>
              <a:rPr lang="it-IT" dirty="0"/>
              <a:t>denominazioni </a:t>
            </a:r>
            <a:r>
              <a:rPr lang="it-IT" dirty="0" smtClean="0"/>
              <a:t>delle piattaforme e degli editori dei </a:t>
            </a:r>
            <a:r>
              <a:rPr lang="it-IT" dirty="0"/>
              <a:t>periodici elettronici </a:t>
            </a:r>
            <a:endParaRPr lang="it-IT" dirty="0" smtClean="0"/>
          </a:p>
          <a:p>
            <a:r>
              <a:rPr lang="it-IT" dirty="0"/>
              <a:t>d</a:t>
            </a:r>
            <a:r>
              <a:rPr lang="it-IT" dirty="0" smtClean="0"/>
              <a:t>isponibilità per l’operatore di liste </a:t>
            </a:r>
            <a:r>
              <a:rPr lang="it-IT" dirty="0"/>
              <a:t>predefinite </a:t>
            </a:r>
            <a:r>
              <a:rPr lang="it-IT" dirty="0" smtClean="0"/>
              <a:t>per </a:t>
            </a:r>
            <a:r>
              <a:rPr lang="it-IT" dirty="0"/>
              <a:t>la normalizzazione e standardizzazione delle intestazioni delle piattaforme e degli editori.</a:t>
            </a:r>
          </a:p>
          <a:p>
            <a:r>
              <a:rPr lang="it-IT" dirty="0"/>
              <a:t>c</a:t>
            </a:r>
            <a:r>
              <a:rPr lang="it-IT" dirty="0" smtClean="0"/>
              <a:t>ontrollo e «validazione» dei nuovi inserimenti da parte del </a:t>
            </a:r>
            <a:r>
              <a:rPr lang="it-IT" dirty="0" err="1" smtClean="0"/>
              <a:t>GdL</a:t>
            </a:r>
            <a:r>
              <a:rPr lang="it-IT" dirty="0" smtClean="0"/>
              <a:t> e del gestore</a:t>
            </a:r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735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La nuova gestione delle condizioni di accesso ai periodici elettronici</a:t>
            </a:r>
          </a:p>
          <a:p>
            <a:pPr marL="0" indent="0">
              <a:buNone/>
            </a:pPr>
            <a:r>
              <a:rPr lang="it-IT" dirty="0" smtClean="0"/>
              <a:t>Caratteristiche fondamentali della procedura</a:t>
            </a:r>
          </a:p>
          <a:p>
            <a:r>
              <a:rPr lang="it-IT" dirty="0"/>
              <a:t>D</a:t>
            </a:r>
            <a:r>
              <a:rPr lang="it-IT" dirty="0" smtClean="0"/>
              <a:t>isponibilità immediata delle procedure per la gestione delle nuove condizioni di accesso</a:t>
            </a:r>
          </a:p>
          <a:p>
            <a:r>
              <a:rPr lang="it-IT" dirty="0" smtClean="0"/>
              <a:t>Due campi distinti per la piattaforma e per l’editore</a:t>
            </a:r>
          </a:p>
          <a:p>
            <a:r>
              <a:rPr lang="it-IT" dirty="0" smtClean="0"/>
              <a:t>Possibilità di modificare le precedenti condizioni secondo le nuove regole</a:t>
            </a:r>
          </a:p>
          <a:p>
            <a:r>
              <a:rPr lang="it-IT" dirty="0" smtClean="0"/>
              <a:t>Possibilità di lasciare inalterate le vecchie condizioni di accesso</a:t>
            </a:r>
          </a:p>
          <a:p>
            <a:r>
              <a:rPr lang="it-IT" dirty="0" smtClean="0"/>
              <a:t>Linee guida e formazione dedicata alle nuove procedure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902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Il questionario sull’uso del catalogo ACNP</a:t>
            </a:r>
          </a:p>
          <a:p>
            <a:r>
              <a:rPr lang="it-IT" dirty="0" smtClean="0"/>
              <a:t>Proposta del Comitato Biblioteche ACNP (CBA) per conoscere le caratteristiche degli utilizzatori e per un feedback sui diversi servizi </a:t>
            </a:r>
          </a:p>
          <a:p>
            <a:r>
              <a:rPr lang="it-IT" dirty="0"/>
              <a:t>Rivolto a operatori e a utenti </a:t>
            </a:r>
            <a:r>
              <a:rPr lang="it-IT" dirty="0" smtClean="0"/>
              <a:t>bibliotecari</a:t>
            </a:r>
          </a:p>
          <a:p>
            <a:r>
              <a:rPr lang="it-IT" dirty="0" smtClean="0"/>
              <a:t>19 domande  </a:t>
            </a:r>
          </a:p>
          <a:p>
            <a:r>
              <a:rPr lang="it-IT" dirty="0" smtClean="0"/>
              <a:t>Modulo compilabile online a partire da lunedì prossimo e accessibile dal sito di ACNP alla pagina </a:t>
            </a:r>
            <a:r>
              <a:rPr lang="it-IT" u="sng" dirty="0">
                <a:hlinkClick r:id="rId3"/>
              </a:rPr>
              <a:t>https://goo.gl/forms/lDgXBC4hqhPPGEIh1</a:t>
            </a:r>
            <a:r>
              <a:rPr lang="it-IT" b="1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783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r>
              <a:rPr lang="it-IT" i="1" dirty="0" smtClean="0"/>
              <a:t>Per ora…..</a:t>
            </a:r>
            <a:endParaRPr lang="it-IT" i="1" dirty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endParaRPr lang="it-IT" i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259" y="1955007"/>
            <a:ext cx="6985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3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100" b="1" dirty="0" smtClean="0"/>
              <a:t>Il gruppo di lavoro «Catalogazione»</a:t>
            </a:r>
          </a:p>
          <a:p>
            <a:endParaRPr lang="it-IT" b="1" dirty="0" smtClean="0"/>
          </a:p>
          <a:p>
            <a:r>
              <a:rPr lang="it-IT" b="1" dirty="0" smtClean="0"/>
              <a:t>Referente</a:t>
            </a:r>
            <a:endParaRPr lang="it-IT" dirty="0"/>
          </a:p>
          <a:p>
            <a:r>
              <a:rPr lang="it-IT" i="1" dirty="0"/>
              <a:t>Orietta Bonora</a:t>
            </a:r>
            <a:r>
              <a:rPr lang="it-IT" dirty="0"/>
              <a:t>, ABIS, Alma Mater Studiorum Università di Bologna</a:t>
            </a:r>
          </a:p>
          <a:p>
            <a:r>
              <a:rPr lang="it-IT" b="1" dirty="0"/>
              <a:t>Componenti</a:t>
            </a:r>
            <a:endParaRPr lang="it-IT" dirty="0"/>
          </a:p>
          <a:p>
            <a:r>
              <a:rPr lang="it-IT" i="1" dirty="0"/>
              <a:t>Matteo Barucci</a:t>
            </a:r>
            <a:r>
              <a:rPr lang="it-IT" dirty="0"/>
              <a:t>: Biblioteca Università Bocconi</a:t>
            </a:r>
          </a:p>
          <a:p>
            <a:r>
              <a:rPr lang="it-IT" i="1" dirty="0"/>
              <a:t>Flavia </a:t>
            </a:r>
            <a:r>
              <a:rPr lang="it-IT" i="1" dirty="0" err="1"/>
              <a:t>Cancedda</a:t>
            </a:r>
            <a:r>
              <a:rPr lang="it-IT" dirty="0"/>
              <a:t>: Biblioteca Centrale "G. Marconi", CNR Roma</a:t>
            </a:r>
          </a:p>
          <a:p>
            <a:r>
              <a:rPr lang="it-IT" i="1" dirty="0"/>
              <a:t>Daniela Castaldi</a:t>
            </a:r>
            <a:r>
              <a:rPr lang="it-IT" dirty="0"/>
              <a:t>: Biblioteca del </a:t>
            </a:r>
            <a:r>
              <a:rPr lang="it-IT" dirty="0" err="1"/>
              <a:t>Di.S.T.A.Bi.F</a:t>
            </a:r>
            <a:r>
              <a:rPr lang="it-IT" dirty="0"/>
              <a:t>. dell'Università degli Studi della Campania "Luigi Vanvitelli"</a:t>
            </a:r>
          </a:p>
          <a:p>
            <a:r>
              <a:rPr lang="it-IT" i="1" dirty="0"/>
              <a:t>Manuela La Rosa</a:t>
            </a:r>
            <a:r>
              <a:rPr lang="it-IT" dirty="0"/>
              <a:t>: Biblioteca della Pontificia Università Gregoriana, Roma</a:t>
            </a:r>
          </a:p>
          <a:p>
            <a:r>
              <a:rPr lang="it-IT" i="1" dirty="0"/>
              <a:t>Elisabetta Stevanin</a:t>
            </a:r>
            <a:r>
              <a:rPr lang="it-IT" dirty="0"/>
              <a:t>: Biblioteca Provinciale dei Frati Minori dell'Emilia-Romagna, Bologna</a:t>
            </a:r>
          </a:p>
          <a:p>
            <a:r>
              <a:rPr lang="it-IT" i="1" dirty="0"/>
              <a:t>Vincenzo Verniti</a:t>
            </a:r>
            <a:r>
              <a:rPr lang="it-IT" dirty="0"/>
              <a:t>: ABIS, Alma Mater Studiorum Università di Bologna</a:t>
            </a:r>
          </a:p>
          <a:p>
            <a:r>
              <a:rPr lang="it-IT" i="1" dirty="0"/>
              <a:t>Giulia Visintin</a:t>
            </a:r>
            <a:r>
              <a:rPr lang="it-IT" dirty="0"/>
              <a:t>: Il Palinsesto, Firenze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13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4000" b="1" dirty="0" smtClean="0"/>
              <a:t>Gruppo di lavoro «Periodici elettronici»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sz="3200" b="1" dirty="0" smtClean="0"/>
              <a:t>Referente</a:t>
            </a:r>
            <a:endParaRPr lang="it-IT" sz="3200" b="1" dirty="0"/>
          </a:p>
          <a:p>
            <a:r>
              <a:rPr lang="it-IT" i="1" dirty="0"/>
              <a:t>Vincenzo Verniti</a:t>
            </a:r>
            <a:r>
              <a:rPr lang="it-IT" dirty="0"/>
              <a:t>, ABIS, Alma Mater Studiorum Università di Bologna</a:t>
            </a:r>
          </a:p>
          <a:p>
            <a:pPr marL="0" indent="0">
              <a:buNone/>
            </a:pPr>
            <a:r>
              <a:rPr lang="it-IT" sz="3200" b="1" dirty="0"/>
              <a:t>Componenti</a:t>
            </a:r>
          </a:p>
          <a:p>
            <a:r>
              <a:rPr lang="it-IT" i="1" dirty="0"/>
              <a:t>Mauro Apostolico</a:t>
            </a:r>
            <a:r>
              <a:rPr lang="it-IT" dirty="0"/>
              <a:t>, </a:t>
            </a:r>
            <a:r>
              <a:rPr lang="it-IT" dirty="0" smtClean="0"/>
              <a:t>Biblioteca di Filosofia, </a:t>
            </a:r>
            <a:r>
              <a:rPr lang="it-IT" dirty="0"/>
              <a:t>Università </a:t>
            </a:r>
            <a:r>
              <a:rPr lang="it-IT" dirty="0" smtClean="0"/>
              <a:t>di </a:t>
            </a:r>
            <a:r>
              <a:rPr lang="it-IT" dirty="0"/>
              <a:t>Padova</a:t>
            </a:r>
          </a:p>
          <a:p>
            <a:r>
              <a:rPr lang="it-IT" i="1" dirty="0"/>
              <a:t>Daniele Coltellacci</a:t>
            </a:r>
            <a:r>
              <a:rPr lang="it-IT" dirty="0"/>
              <a:t>, Biblioteca del Dipartimento di Scienze della Terra, Sapienza Università di Roma</a:t>
            </a:r>
          </a:p>
          <a:p>
            <a:r>
              <a:rPr lang="it-IT" i="1" dirty="0"/>
              <a:t>Gustavo Filippucci</a:t>
            </a:r>
            <a:r>
              <a:rPr lang="it-IT" dirty="0"/>
              <a:t>, Biblioteca interdipartimentale di chimica, Alma Mater Studiorum Università di Bologna</a:t>
            </a:r>
          </a:p>
          <a:p>
            <a:r>
              <a:rPr lang="it-IT" i="1" dirty="0"/>
              <a:t>Marina Grazioli</a:t>
            </a:r>
            <a:r>
              <a:rPr lang="it-IT" dirty="0"/>
              <a:t>, Biblioteca Norberto Bobbio, Università degli Studi di Torino</a:t>
            </a:r>
          </a:p>
          <a:p>
            <a:r>
              <a:rPr lang="it-IT" i="1" dirty="0"/>
              <a:t>Benedetta Riciputi</a:t>
            </a:r>
            <a:r>
              <a:rPr lang="it-IT" dirty="0"/>
              <a:t>, AlmaRE, Alma Mater Studiorum Università di Bologna</a:t>
            </a:r>
          </a:p>
          <a:p>
            <a:r>
              <a:rPr lang="it-IT" i="1" dirty="0"/>
              <a:t>Rosa Stornelli</a:t>
            </a:r>
            <a:r>
              <a:rPr lang="it-IT" dirty="0"/>
              <a:t>, Biblioteca centrale della Scuola di Medicina, Università di Bari</a:t>
            </a:r>
          </a:p>
          <a:p>
            <a:r>
              <a:rPr lang="it-IT" i="1" dirty="0"/>
              <a:t>Maurizio Zani, </a:t>
            </a:r>
            <a:r>
              <a:rPr lang="it-IT" dirty="0"/>
              <a:t>Biblioteca interdipartimentale di veterinaria, Alma Mater Studiorum Università di Bologna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72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Revisione delle regole di catalogazione</a:t>
            </a:r>
          </a:p>
          <a:p>
            <a:r>
              <a:rPr lang="it-IT" dirty="0" smtClean="0"/>
              <a:t>30 anni di gestione online</a:t>
            </a:r>
          </a:p>
          <a:p>
            <a:r>
              <a:rPr lang="it-IT" dirty="0" smtClean="0"/>
              <a:t>Norma UNI 6392 ritirata nel 2008</a:t>
            </a:r>
          </a:p>
          <a:p>
            <a:r>
              <a:rPr lang="it-IT" dirty="0" smtClean="0"/>
              <a:t>Integrazione sempre più forte con registro ISSN</a:t>
            </a:r>
          </a:p>
          <a:p>
            <a:r>
              <a:rPr lang="it-IT" dirty="0" smtClean="0"/>
              <a:t>Modifica delle regole </a:t>
            </a:r>
            <a:r>
              <a:rPr lang="it-IT" i="1" dirty="0" smtClean="0"/>
              <a:t>de facto </a:t>
            </a:r>
            <a:r>
              <a:rPr lang="it-IT" dirty="0" smtClean="0"/>
              <a:t>negli anni </a:t>
            </a:r>
            <a:r>
              <a:rPr lang="it-IT" i="1" dirty="0" smtClean="0"/>
              <a:t>(per esigenze catalografiche, adesione a standard, allineamento al formato ISSN ecc.)</a:t>
            </a:r>
          </a:p>
          <a:p>
            <a:r>
              <a:rPr lang="it-IT" dirty="0" smtClean="0"/>
              <a:t>Revisione delle regole per fasi successive</a:t>
            </a:r>
          </a:p>
          <a:p>
            <a:r>
              <a:rPr lang="it-IT" dirty="0" smtClean="0"/>
              <a:t>Non revisione massiva del pregresso</a:t>
            </a:r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325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Revisione delle regole di catalogazione</a:t>
            </a:r>
          </a:p>
          <a:p>
            <a:pPr marL="0" indent="0">
              <a:buNone/>
            </a:pPr>
            <a:r>
              <a:rPr lang="it-IT" dirty="0"/>
              <a:t>Caratteristiche basilari di ACNP da mantenere anche dopo la revisione</a:t>
            </a:r>
          </a:p>
          <a:p>
            <a:r>
              <a:rPr lang="it-IT" dirty="0"/>
              <a:t>Catalogo ma anche repertorio</a:t>
            </a:r>
          </a:p>
          <a:p>
            <a:r>
              <a:rPr lang="it-IT" dirty="0"/>
              <a:t>Livello descrittivo elevato ma possibilità di gestione </a:t>
            </a:r>
            <a:r>
              <a:rPr lang="it-IT" dirty="0" smtClean="0"/>
              <a:t>a un </a:t>
            </a:r>
            <a:r>
              <a:rPr lang="it-IT" dirty="0"/>
              <a:t>livello </a:t>
            </a:r>
            <a:r>
              <a:rPr lang="it-IT" dirty="0" smtClean="0"/>
              <a:t>base</a:t>
            </a:r>
            <a:endParaRPr lang="it-IT" dirty="0"/>
          </a:p>
          <a:p>
            <a:r>
              <a:rPr lang="it-IT" dirty="0"/>
              <a:t>Controllo centralizzato delle modifiche dei campi più importanti</a:t>
            </a:r>
          </a:p>
          <a:p>
            <a:r>
              <a:rPr lang="it-IT" dirty="0"/>
              <a:t>Compatibilità col formato dati ISSN (ove possibile)</a:t>
            </a:r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8694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Documentazione</a:t>
            </a:r>
          </a:p>
          <a:p>
            <a:r>
              <a:rPr lang="it-IT" dirty="0" smtClean="0"/>
              <a:t>Linee guida per le nuove regole a disponibili a breve</a:t>
            </a:r>
          </a:p>
          <a:p>
            <a:r>
              <a:rPr lang="it-IT" dirty="0" smtClean="0"/>
              <a:t>Inserimento nel manuale con la prossima revisione</a:t>
            </a:r>
          </a:p>
          <a:p>
            <a:pPr marL="0" indent="0">
              <a:buNone/>
            </a:pPr>
            <a:r>
              <a:rPr lang="it-IT" b="1" dirty="0" smtClean="0"/>
              <a:t>Formazione</a:t>
            </a:r>
          </a:p>
          <a:p>
            <a:pPr marL="0" indent="0">
              <a:buNone/>
            </a:pPr>
            <a:r>
              <a:rPr lang="it-IT" dirty="0" smtClean="0"/>
              <a:t>dal prossimo autunno:</a:t>
            </a:r>
          </a:p>
          <a:p>
            <a:r>
              <a:rPr lang="it-IT" dirty="0" smtClean="0"/>
              <a:t>Giornate di aggiornamento dedicate alle nuove regole</a:t>
            </a:r>
          </a:p>
          <a:p>
            <a:r>
              <a:rPr lang="it-IT" dirty="0" smtClean="0"/>
              <a:t>Formazione locale (ove possibile)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922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5500" b="1" dirty="0"/>
              <a:t>Novità e comunicazioni</a:t>
            </a:r>
            <a:endParaRPr lang="it-IT" sz="5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5500" dirty="0" smtClean="0">
                <a:latin typeface="Calibri" panose="020F0502020204030204" pitchFamily="34" charset="0"/>
              </a:rPr>
              <a:t>Nuova </a:t>
            </a:r>
            <a:r>
              <a:rPr lang="it-IT" sz="5500" dirty="0">
                <a:latin typeface="Calibri" panose="020F0502020204030204" pitchFamily="34" charset="0"/>
              </a:rPr>
              <a:t>modalità della gestione delle password (</a:t>
            </a:r>
            <a:r>
              <a:rPr lang="it-IT" sz="5500" dirty="0" err="1">
                <a:latin typeface="Calibri" panose="020F0502020204030204" pitchFamily="34" charset="0"/>
              </a:rPr>
              <a:t>autogenerazione</a:t>
            </a:r>
            <a:r>
              <a:rPr lang="it-IT" sz="5500" dirty="0">
                <a:latin typeface="Calibri" panose="020F0502020204030204" pitchFamily="34" charset="0"/>
              </a:rPr>
              <a:t> e scadenza)</a:t>
            </a:r>
          </a:p>
          <a:p>
            <a:pPr marL="0" indent="0">
              <a:buNone/>
            </a:pPr>
            <a:r>
              <a:rPr lang="it-IT" sz="5500" dirty="0">
                <a:latin typeface="Calibri" panose="020F0502020204030204" pitchFamily="34" charset="0"/>
              </a:rPr>
              <a:t>Se si clicca su «password dimenticata»:</a:t>
            </a:r>
          </a:p>
          <a:p>
            <a:pPr lvl="1"/>
            <a:r>
              <a:rPr lang="it-IT" sz="5500" dirty="0">
                <a:latin typeface="Calibri" panose="020F0502020204030204" pitchFamily="34" charset="0"/>
              </a:rPr>
              <a:t>verrà mostrata la pagina di richiesta dati in cui l'utente dovrà inserire la propria username o indirizzo email.</a:t>
            </a:r>
          </a:p>
          <a:p>
            <a:pPr lvl="1"/>
            <a:r>
              <a:rPr lang="it-IT" sz="5500" dirty="0">
                <a:latin typeface="Calibri" panose="020F0502020204030204" pitchFamily="34" charset="0"/>
              </a:rPr>
              <a:t>Il sistema verificherà l'esistenza di tale account tra gli utenti autorizzati e invierà una email (all'indirizzo </a:t>
            </a:r>
            <a:r>
              <a:rPr lang="it-IT" sz="5500" dirty="0" err="1">
                <a:latin typeface="Calibri" panose="020F0502020204030204" pitchFamily="34" charset="0"/>
              </a:rPr>
              <a:t>e.mail</a:t>
            </a:r>
            <a:r>
              <a:rPr lang="it-IT" sz="5500" dirty="0">
                <a:latin typeface="Calibri" panose="020F0502020204030204" pitchFamily="34" charset="0"/>
              </a:rPr>
              <a:t> specificato) contenente un link.</a:t>
            </a:r>
          </a:p>
          <a:p>
            <a:pPr lvl="1"/>
            <a:r>
              <a:rPr lang="it-IT" sz="5500" dirty="0">
                <a:latin typeface="Calibri" panose="020F0502020204030204" pitchFamily="34" charset="0"/>
              </a:rPr>
              <a:t>Cliccando sul link, entro un certo periodo di tempo, all'utente verrà presentata la pagina di modifica della password.</a:t>
            </a:r>
          </a:p>
          <a:p>
            <a:pPr lvl="1"/>
            <a:r>
              <a:rPr lang="it-IT" sz="5500" dirty="0">
                <a:latin typeface="Calibri" panose="020F0502020204030204" pitchFamily="34" charset="0"/>
              </a:rPr>
              <a:t>Inserita e confermata la nuova password, l'utente risulterà connesso ad </a:t>
            </a:r>
            <a:r>
              <a:rPr lang="it-IT" sz="5500" dirty="0" err="1">
                <a:latin typeface="Calibri" panose="020F0502020204030204" pitchFamily="34" charset="0"/>
              </a:rPr>
              <a:t>Acnpweb</a:t>
            </a:r>
            <a:r>
              <a:rPr lang="it-IT" sz="5500" dirty="0">
                <a:latin typeface="Calibri" panose="020F0502020204030204" pitchFamily="34" charset="0"/>
              </a:rPr>
              <a:t> e potrà procedere con la gestione.</a:t>
            </a:r>
          </a:p>
          <a:p>
            <a:pPr lvl="1"/>
            <a:r>
              <a:rPr lang="it-IT" sz="5500" dirty="0">
                <a:latin typeface="Calibri" panose="020F0502020204030204" pitchFamily="34" charset="0"/>
              </a:rPr>
              <a:t>Scadenza della password 90 o 180 gg.</a:t>
            </a:r>
          </a:p>
          <a:p>
            <a:pPr marL="457200" lvl="1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741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Novità e comunicazioni</a:t>
            </a:r>
            <a:endParaRPr lang="it-IT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Manuali ACNP e GAP ipertestuali</a:t>
            </a:r>
          </a:p>
          <a:p>
            <a:r>
              <a:rPr lang="it-IT" dirty="0"/>
              <a:t>Manuale GAP: pronto</a:t>
            </a:r>
          </a:p>
          <a:p>
            <a:r>
              <a:rPr lang="it-IT" dirty="0"/>
              <a:t>Manuale Gestione catalografica ACNP: successivamente alla prossima edizione del manuale cartaceo </a:t>
            </a:r>
          </a:p>
          <a:p>
            <a:pPr marL="457200" lvl="1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5505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46" y="629444"/>
            <a:ext cx="1905000" cy="75247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                         </a:t>
            </a:r>
            <a:r>
              <a:rPr lang="it-IT" sz="2800" dirty="0" err="1" smtClean="0"/>
              <a:t>Acnp</a:t>
            </a:r>
            <a:r>
              <a:rPr lang="it-IT" sz="2800" dirty="0" smtClean="0"/>
              <a:t> revisionato: le regole e i periodici elettronici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Novità e comunicazioni</a:t>
            </a:r>
          </a:p>
          <a:p>
            <a:pPr marL="0" indent="0">
              <a:buNone/>
            </a:pPr>
            <a:r>
              <a:rPr lang="it-IT" dirty="0" smtClean="0"/>
              <a:t>F.A.Q .</a:t>
            </a:r>
          </a:p>
          <a:p>
            <a:r>
              <a:rPr lang="it-IT" dirty="0"/>
              <a:t>Adesione al catalogo e partecipazione ai corsi</a:t>
            </a:r>
          </a:p>
          <a:p>
            <a:r>
              <a:rPr lang="it-IT" dirty="0"/>
              <a:t>Gestionale catalografico</a:t>
            </a:r>
          </a:p>
          <a:p>
            <a:r>
              <a:rPr lang="it-IT" dirty="0"/>
              <a:t>OPAC </a:t>
            </a:r>
            <a:r>
              <a:rPr lang="it-IT" dirty="0" err="1"/>
              <a:t>acnpSearch</a:t>
            </a:r>
            <a:endParaRPr lang="it-IT" dirty="0"/>
          </a:p>
          <a:p>
            <a:r>
              <a:rPr lang="it-IT" dirty="0"/>
              <a:t>Gestione amministrativa dei periodici in ACNP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6032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870</Words>
  <Application>Microsoft Office PowerPoint</Application>
  <PresentationFormat>Widescreen</PresentationFormat>
  <Paragraphs>166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Presentazione standard di PowerPoint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  <vt:lpstr>                             Acnp revisionato: le regole e i periodici elettronici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Acnp revisionato</dc:title>
  <dc:creator>Vincenzo Verniti</dc:creator>
  <cp:lastModifiedBy>Orietta Bonora</cp:lastModifiedBy>
  <cp:revision>41</cp:revision>
  <dcterms:created xsi:type="dcterms:W3CDTF">2019-01-21T07:29:30Z</dcterms:created>
  <dcterms:modified xsi:type="dcterms:W3CDTF">2019-03-01T08:08:02Z</dcterms:modified>
</cp:coreProperties>
</file>